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5143500" cx="9144000"/>
  <p:notesSz cx="6858000" cy="9144000"/>
  <p:embeddedFontLst>
    <p:embeddedFont>
      <p:font typeface="PT Sans Narrow"/>
      <p:regular r:id="rId31"/>
      <p:bold r:id="rId32"/>
    </p:embeddedFont>
    <p:embeddedFont>
      <p:font typeface="Open Sans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37" roundtripDataSignature="AMtx7mh+f+NIm0lLlQN7Tw4mkhfWStQAn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6D5AEF4-D98A-435C-BA40-AF3E8A1CB8D4}">
  <a:tblStyle styleId="{56D5AEF4-D98A-435C-BA40-AF3E8A1CB8D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CEAE6"/>
          </a:solidFill>
        </a:fill>
      </a:tcStyle>
    </a:wholeTbl>
    <a:band1H>
      <a:tcTxStyle b="off" i="off"/>
      <a:tcStyle>
        <a:fill>
          <a:solidFill>
            <a:srgbClr val="F9D3CA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F9D3CA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PTSansNarrow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OpenSans-regular.fntdata"/><Relationship Id="rId10" Type="http://schemas.openxmlformats.org/officeDocument/2006/relationships/slide" Target="slides/slide4.xml"/><Relationship Id="rId32" Type="http://schemas.openxmlformats.org/officeDocument/2006/relationships/font" Target="fonts/PTSansNarrow-bold.fntdata"/><Relationship Id="rId13" Type="http://schemas.openxmlformats.org/officeDocument/2006/relationships/slide" Target="slides/slide7.xml"/><Relationship Id="rId35" Type="http://schemas.openxmlformats.org/officeDocument/2006/relationships/font" Target="fonts/OpenSans-italic.fntdata"/><Relationship Id="rId12" Type="http://schemas.openxmlformats.org/officeDocument/2006/relationships/slide" Target="slides/slide6.xml"/><Relationship Id="rId34" Type="http://schemas.openxmlformats.org/officeDocument/2006/relationships/font" Target="fonts/OpenSans-bold.fntdata"/><Relationship Id="rId15" Type="http://schemas.openxmlformats.org/officeDocument/2006/relationships/slide" Target="slides/slide9.xml"/><Relationship Id="rId37" Type="http://customschemas.google.com/relationships/presentationmetadata" Target="metadata"/><Relationship Id="rId14" Type="http://schemas.openxmlformats.org/officeDocument/2006/relationships/slide" Target="slides/slide8.xml"/><Relationship Id="rId36" Type="http://schemas.openxmlformats.org/officeDocument/2006/relationships/font" Target="fonts/OpenSans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3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" name="Google Shape;4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dd7161787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2dd7161787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d71617878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dd71617878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dd71617878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dd71617878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dd71617878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dd71617878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4" name="Google Shape;224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8" name="Google Shape;238;p2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1" name="Google Shape;10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4" name="Google Shape;12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" name="Google Shape;2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24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24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2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6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7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40" name="Google Shape;4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8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8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28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i="0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b="0" i="0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 b="0" i="0" sz="14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arxiv.org/pdf/2107.00650v2" TargetMode="External"/><Relationship Id="rId4" Type="http://schemas.openxmlformats.org/officeDocument/2006/relationships/hyperlink" Target="https://arxiv.org/pdf/2004.03661v1.pdf" TargetMode="External"/><Relationship Id="rId5" Type="http://schemas.openxmlformats.org/officeDocument/2006/relationships/hyperlink" Target="https://arxiv.org/pdf/1707.04960.pdf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11.jpg"/><Relationship Id="rId5" Type="http://schemas.openxmlformats.org/officeDocument/2006/relationships/image" Target="../media/image6.png"/><Relationship Id="rId6" Type="http://schemas.openxmlformats.org/officeDocument/2006/relationships/image" Target="../media/image21.jpg"/><Relationship Id="rId7" Type="http://schemas.openxmlformats.org/officeDocument/2006/relationships/image" Target="../media/image1.jpg"/><Relationship Id="rId8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</a:rPr>
              <a:t>Query Based Video Summarization Using Attention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51" name="Google Shape;51;p1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Supervisor: Dr Muhammad Rafi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CAPTIONING MODEL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1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2100">
                <a:latin typeface="Times New Roman"/>
                <a:ea typeface="Times New Roman"/>
                <a:cs typeface="Times New Roman"/>
                <a:sym typeface="Times New Roman"/>
              </a:rPr>
              <a:t>Fine-tuning:</a:t>
            </a:r>
            <a:endParaRPr b="1"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9144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We have fine-tuned this model on Ego4D (Cleaning &amp; Laundry) dataset.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During training we have used Rouge metric for evaluation of predicted captions.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1" name="Google Shape;14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2" name="Google Shape;14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4738" y="3451088"/>
            <a:ext cx="7934325" cy="98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CAPTIONING MODEL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8" name="Google Shape;148;p1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b="1" lang="en" sz="2100">
                <a:latin typeface="Times New Roman"/>
                <a:ea typeface="Times New Roman"/>
                <a:cs typeface="Times New Roman"/>
                <a:sym typeface="Times New Roman"/>
              </a:rPr>
              <a:t>Testing:</a:t>
            </a:r>
            <a:endParaRPr b="1"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9144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After fine-tuning we have tested our model on test images by predicting the captions and then calculating Bleu Score of predicted &amp; actual captions of test images.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On 206 testing images 0.512 bleu score was achieved.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FILTERING WITH QUERY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5" name="Google Shape;155;p1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Captions for every 15th frame will be generated using our trained model.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LLAMA INDEX is used for storing these captions.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A user query will retrieve the frames similar to the input query.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For every similar frame, preceding and succeeding 4 seconds are selected to be included in the summary. This is done to maintain cohesiveness between the frames.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6" name="Google Shape;15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FILTERING WITH QUERY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1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3" name="Google Shape;16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64" name="Google Shape;16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575" y="1385774"/>
            <a:ext cx="1891992" cy="189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3"/>
          <p:cNvSpPr/>
          <p:nvPr/>
        </p:nvSpPr>
        <p:spPr>
          <a:xfrm>
            <a:off x="2773458" y="2259560"/>
            <a:ext cx="358200" cy="15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6" name="Google Shape;166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03262" y="3707075"/>
            <a:ext cx="1249750" cy="1349749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3"/>
          <p:cNvSpPr/>
          <p:nvPr/>
        </p:nvSpPr>
        <p:spPr>
          <a:xfrm>
            <a:off x="5621520" y="2232673"/>
            <a:ext cx="358200" cy="15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8" name="Google Shape;168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536553" y="1385775"/>
            <a:ext cx="1783150" cy="178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3"/>
          <p:cNvSpPr/>
          <p:nvPr/>
        </p:nvSpPr>
        <p:spPr>
          <a:xfrm rot="-5400000">
            <a:off x="4249020" y="3361810"/>
            <a:ext cx="358200" cy="15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survey of recent work on video summarization: approaches and techniques |  Multimedia Tools and Applications" id="170" name="Google Shape;170;p1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76672" y="1476355"/>
            <a:ext cx="2555629" cy="1828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EVALUATION METRICS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6" name="Google Shape;176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F1-score and recall are the common evaluation metrics used for video summarization tasks. True positive, false positive and false negatives, in this case, would be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True Positives = Frames in both ground truth and machine summary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False Positives = Frames in machine summary but not in ground truth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False Negatives = Frames in ground truth but not in machine summary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77" name="Google Shape;17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8" name="Google Shape;178;p14"/>
          <p:cNvSpPr/>
          <p:nvPr/>
        </p:nvSpPr>
        <p:spPr>
          <a:xfrm>
            <a:off x="352950" y="2723000"/>
            <a:ext cx="7762200" cy="1477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RESULTS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2100">
                <a:solidFill>
                  <a:srgbClr val="695D46"/>
                </a:solidFill>
                <a:latin typeface="Arial"/>
                <a:ea typeface="Arial"/>
                <a:cs typeface="Arial"/>
                <a:sym typeface="Arial"/>
              </a:rPr>
              <a:t>Compared to baseline results on ego4D dataset which is a recall of 44.80, we managed to outperform these results by 13%.</a:t>
            </a:r>
            <a:endParaRPr sz="2100">
              <a:solidFill>
                <a:srgbClr val="695D4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24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5" name="Google Shape;185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86" name="Google Shape;186;p15"/>
          <p:cNvGraphicFramePr/>
          <p:nvPr/>
        </p:nvGraphicFramePr>
        <p:xfrm>
          <a:off x="2407920" y="236982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{56D5AEF4-D98A-435C-BA40-AF3E8A1CB8D4}</a:tableStyleId>
              </a:tblPr>
              <a:tblGrid>
                <a:gridCol w="716275"/>
                <a:gridCol w="2110750"/>
                <a:gridCol w="2049775"/>
              </a:tblGrid>
              <a:tr h="342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S.No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F1-Score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/>
                        <a:t>Recall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1.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41.74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54.64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2.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71.34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70.50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3.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19.79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35.02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4.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60.06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75.17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5.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45.74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51.48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</a:tr>
              <a:tr h="3429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47.73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" sz="1400" u="none" cap="none" strike="noStrike">
                          <a:solidFill>
                            <a:srgbClr val="342E22"/>
                          </a:solidFill>
                        </a:rPr>
                        <a:t>57.36</a:t>
                      </a:r>
                      <a:endParaRPr sz="1400" u="none" cap="none" strike="noStrike">
                        <a:solidFill>
                          <a:srgbClr val="342E22"/>
                        </a:solidFill>
                      </a:endParaRPr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CONTRIBUTION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2" name="Google Shape;192;p1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Previous methods of video summarization revolved around building the own architecture and training on the dataset. This method is resource and computational intensive. 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Times New Roman"/>
              <a:buAutoNum type="arabicPeriod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We leveraged pre trained huge models like ViT and GPT-2 to summarize videos for us.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AutoNum type="arabicPeriod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Moreover there does not exist any methods which retrieve similar frames using similarity based on Natural Language.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93" name="Google Shape;19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dd71617878_0_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GRAPHICAL USER INTERFACE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199" name="Google Shape;199;g2dd71617878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800" y="1206950"/>
            <a:ext cx="6850674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g2dd71617878_0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4850" y="347900"/>
            <a:ext cx="6374301" cy="424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Google Shape;209;g2dd71617878_0_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0050" y="272750"/>
            <a:ext cx="5199874" cy="459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"/>
          <p:cNvSpPr txBox="1"/>
          <p:nvPr>
            <p:ph type="title"/>
          </p:nvPr>
        </p:nvSpPr>
        <p:spPr>
          <a:xfrm>
            <a:off x="311700" y="445025"/>
            <a:ext cx="8520600" cy="82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44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 Members</a:t>
            </a:r>
            <a:endParaRPr sz="444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7" name="Google Shape;57;p2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Times New Roman"/>
              <a:buChar char="●"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Alishba Subhani         (20K-0351)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●"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Mannahil Miftah        (20K-0234)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7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Font typeface="Times New Roman"/>
              <a:buChar char="●"/>
            </a:pPr>
            <a:r>
              <a:rPr lang="en" sz="2500">
                <a:latin typeface="Times New Roman"/>
                <a:ea typeface="Times New Roman"/>
                <a:cs typeface="Times New Roman"/>
                <a:sym typeface="Times New Roman"/>
              </a:rPr>
              <a:t>Muhammad Umer      (20K-0427)</a:t>
            </a:r>
            <a:endParaRPr sz="2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8" name="Google Shape;5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g2dd71617878_0_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500" y="130400"/>
            <a:ext cx="5362999" cy="473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0" name="Google Shape;220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Our project focused on query-based video summarization. We fine-tuned the ViT (Vision Transformer) model for feature extraction from images and used GPT-2 as the language model decoder. By leveraging the Llama index, we retrieved relevant captions based on user queries. The result is accurate, personalized video summaries.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1" name="Google Shape;22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WORK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7" name="Google Shape;227;p18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We finetuned ViT and GPT to provide frame level descriptions. Using CLIP instead of ViT and GPT would yield better results because CLIP is trained on a large number of images.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We have trained only on cleaning and laundry videos. Incorporation of further categories will encompass broader aspects of videos.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8" name="Google Shape;22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RELATED WORK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4" name="Google Shape;234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CLIP-It! Language-Guided Video Summarization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1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https://arxiv.org/pdf/2107.00650v2</a:t>
            </a: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Query Controllable Video Summarization </a:t>
            </a:r>
            <a:r>
              <a:rPr lang="en" sz="21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4"/>
              </a:rPr>
              <a:t>https://arxiv.org/pdf/2004.03661v1.pdf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Query-Focused Video Summarization: Dataset, Evaluation, and A Memory Network Based Approach </a:t>
            </a:r>
            <a:r>
              <a:rPr lang="en" sz="2100" u="sng">
                <a:solidFill>
                  <a:schemeClr val="hlink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5"/>
              </a:rPr>
              <a:t>https://arxiv.org/pdf/1707.04960.pdf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5" name="Google Shape;23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0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</a:pPr>
            <a:r>
              <a:rPr lang="en"/>
              <a:t>THANKS FOR LISTENING ☺</a:t>
            </a:r>
            <a:endParaRPr/>
          </a:p>
        </p:txBody>
      </p:sp>
      <p:sp>
        <p:nvSpPr>
          <p:cNvPr id="241" name="Google Shape;241;p20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We are open to questions now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PROJECT DEFINITION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" name="Google Shape;64;p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This project aims to create an end-to-end attention based deep learning solution for a query based video summarization, where the system automatically generates concise yet informative summary of input video relevant to the input query.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" name="Google Shape;6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2470" y="2914165"/>
            <a:ext cx="7647852" cy="182250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APPROACH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" name="Google Shape;7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ow to put videos on YouTube - Saga" id="73" name="Google Shape;7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799" y="1670684"/>
            <a:ext cx="1145541" cy="859156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4"/>
          <p:cNvSpPr/>
          <p:nvPr/>
        </p:nvSpPr>
        <p:spPr>
          <a:xfrm>
            <a:off x="1455420" y="2004060"/>
            <a:ext cx="358140" cy="15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ow to Play a Video Frame by Frame in VLC player - Digitional" id="75" name="Google Shape;7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59280" y="1684020"/>
            <a:ext cx="1425118" cy="86868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4"/>
          <p:cNvSpPr/>
          <p:nvPr/>
        </p:nvSpPr>
        <p:spPr>
          <a:xfrm>
            <a:off x="3299460" y="2019300"/>
            <a:ext cx="358140" cy="15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ustainability | Free Full-Text | A Video Captioning Method Based on  Multi-Representation Switching for Sustainable Computing" id="77" name="Google Shape;77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10940" y="1582940"/>
            <a:ext cx="2976201" cy="128218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Query Icon Vector Art, Icons, and Graphics for Free Download" id="78" name="Google Shape;78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228849" y="3021329"/>
            <a:ext cx="1101091" cy="1101091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4"/>
          <p:cNvSpPr/>
          <p:nvPr/>
        </p:nvSpPr>
        <p:spPr>
          <a:xfrm flipH="1" rot="5400000">
            <a:off x="3966210" y="2800350"/>
            <a:ext cx="441960" cy="1226820"/>
          </a:xfrm>
          <a:prstGeom prst="bentArrow">
            <a:avLst>
              <a:gd fmla="val 25000" name="adj1"/>
              <a:gd fmla="val 25000" name="adj2"/>
              <a:gd fmla="val 25000" name="adj3"/>
              <a:gd fmla="val 47832" name="adj4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4"/>
          <p:cNvSpPr/>
          <p:nvPr/>
        </p:nvSpPr>
        <p:spPr>
          <a:xfrm>
            <a:off x="6659880" y="1996440"/>
            <a:ext cx="358140" cy="15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Opgewonden zijn informatie eetlust filter logo Paard Stroomopwaarts Voor  type" id="81" name="Google Shape;81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59296" y="1694815"/>
            <a:ext cx="789306" cy="78930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urvey of recent work on video summarization: approaches and techniques |  Multimedia Tools and Applications" id="82" name="Google Shape;82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016872" y="2964180"/>
            <a:ext cx="2555628" cy="1828114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4"/>
          <p:cNvSpPr/>
          <p:nvPr/>
        </p:nvSpPr>
        <p:spPr>
          <a:xfrm rot="5400000">
            <a:off x="7269480" y="2667000"/>
            <a:ext cx="358140" cy="15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DATASET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" name="Google Shape;89;p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      ego4D dataset 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      limited the use case to cleaning and laundry videos	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      44 videos of varying lengths (3 to 30 minutes)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     The data contains the description of frames, frame number and time        	stamp along with the video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" name="Google Shape;9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4003" y="3195638"/>
            <a:ext cx="5705475" cy="172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PREPROCESSING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" name="Google Shape;97;p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Times New Roman"/>
              <a:buAutoNum type="arabicPeriod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Video is broken down into frames.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AutoNum type="arabicPeriod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Each frame is resized to 224, 224 and normalized by 255.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AutoNum type="arabicPeriod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Those frames which have descriptions available in ego4D dataset, were converted to numpy arrays and Images.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AutoNum type="arabicPeriod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All such frames and their respective descriptions were transformed into hugging face dataset format.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AutoNum type="arabicPeriod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Out of 44 videos, we got 6500 images, 5200 were selected for training, and 1040 and 260 were set out for testing and validation.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CAPTIONING MODEL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19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Image Captioning is done by combining ViT and GPT-2.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Vision Transformer is used as encoder for image encoding Feature extraction of the images is also done using ViT’s feature extractor.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Font typeface="Times New Roman"/>
              <a:buChar char="●"/>
            </a:pPr>
            <a:r>
              <a:rPr lang="en" sz="2100">
                <a:latin typeface="Times New Roman"/>
                <a:ea typeface="Times New Roman"/>
                <a:cs typeface="Times New Roman"/>
                <a:sym typeface="Times New Roman"/>
              </a:rPr>
              <a:t>GPT-2 is used as a decoder to decode the image embeddings into Natural Language. GPT’s tokenizer is used for the same task.</a:t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sz="2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" name="Google Shape;10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6" name="Google Shape;10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60338" y="3146325"/>
            <a:ext cx="2966126" cy="1665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3076" y="3463225"/>
            <a:ext cx="1656602" cy="103148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7"/>
          <p:cNvSpPr/>
          <p:nvPr/>
        </p:nvSpPr>
        <p:spPr>
          <a:xfrm>
            <a:off x="2522220" y="3909060"/>
            <a:ext cx="358200" cy="15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7"/>
          <p:cNvSpPr/>
          <p:nvPr/>
        </p:nvSpPr>
        <p:spPr>
          <a:xfrm>
            <a:off x="5826470" y="3909060"/>
            <a:ext cx="358200" cy="15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0" name="Google Shape;110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297150" y="3376825"/>
            <a:ext cx="2209678" cy="120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CAPTIONING MODEL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6" name="Google Shape;11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Google Shape;11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699" y="1921050"/>
            <a:ext cx="5676550" cy="2907651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8"/>
          <p:cNvSpPr/>
          <p:nvPr/>
        </p:nvSpPr>
        <p:spPr>
          <a:xfrm>
            <a:off x="6103620" y="2385060"/>
            <a:ext cx="358200" cy="15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9" name="Google Shape;11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5400000">
            <a:off x="6022170" y="2330625"/>
            <a:ext cx="17526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8"/>
          <p:cNvSpPr txBox="1"/>
          <p:nvPr/>
        </p:nvSpPr>
        <p:spPr>
          <a:xfrm>
            <a:off x="6238200" y="3312875"/>
            <a:ext cx="2905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Image embeddings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1" name="Google Shape;121;p8"/>
          <p:cNvSpPr txBox="1"/>
          <p:nvPr/>
        </p:nvSpPr>
        <p:spPr>
          <a:xfrm>
            <a:off x="1500150" y="1305875"/>
            <a:ext cx="697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VISION TRANSFORMER AS ENCODER</a:t>
            </a:r>
            <a:endParaRPr b="0" i="0" sz="18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CAPTIONING MODEL</a:t>
            </a:r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8" name="Google Shape;12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5995" y="2939738"/>
            <a:ext cx="1752600" cy="45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9"/>
          <p:cNvSpPr txBox="1"/>
          <p:nvPr/>
        </p:nvSpPr>
        <p:spPr>
          <a:xfrm>
            <a:off x="387900" y="3281375"/>
            <a:ext cx="2905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Image embeddings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0" name="Google Shape;130;p9"/>
          <p:cNvSpPr txBox="1"/>
          <p:nvPr/>
        </p:nvSpPr>
        <p:spPr>
          <a:xfrm>
            <a:off x="6686050" y="3033575"/>
            <a:ext cx="6972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GPT-2 AS DECODER</a:t>
            </a:r>
            <a:endParaRPr b="0" i="0" sz="18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1" name="Google Shape;131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25488" y="1632775"/>
            <a:ext cx="3845431" cy="3071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9"/>
          <p:cNvSpPr/>
          <p:nvPr/>
        </p:nvSpPr>
        <p:spPr>
          <a:xfrm>
            <a:off x="2141220" y="3070860"/>
            <a:ext cx="358200" cy="1524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E4534"/>
          </a:solidFill>
          <a:ln cap="flat" cmpd="sng" w="25400">
            <a:solidFill>
              <a:srgbClr val="342E2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9"/>
          <p:cNvSpPr/>
          <p:nvPr/>
        </p:nvSpPr>
        <p:spPr>
          <a:xfrm>
            <a:off x="2882400" y="4195400"/>
            <a:ext cx="1752600" cy="620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4" name="Google Shape;134;p9"/>
          <p:cNvSpPr txBox="1"/>
          <p:nvPr/>
        </p:nvSpPr>
        <p:spPr>
          <a:xfrm>
            <a:off x="3207300" y="1300175"/>
            <a:ext cx="2905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Image captions</a:t>
            </a:r>
            <a:endParaRPr b="0" i="0" sz="1200" u="none" cap="none" strike="noStrike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